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Cormorant Garamond Bold Italics" charset="1" panose="00000800000000000000"/>
      <p:regular r:id="rId23"/>
    </p:embeddedFont>
    <p:embeddedFont>
      <p:font typeface="Quicksand" charset="1" panose="00000000000000000000"/>
      <p:regular r:id="rId24"/>
    </p:embeddedFont>
    <p:embeddedFont>
      <p:font typeface="Canva Sans" charset="1" panose="020B0503030501040103"/>
      <p:regular r:id="rId25"/>
    </p:embeddedFont>
    <p:embeddedFont>
      <p:font typeface="Canva Sans Bold" charset="1" panose="020B0803030501040103"/>
      <p:regular r:id="rId26"/>
    </p:embeddedFont>
    <p:embeddedFont>
      <p:font typeface="Canva Sans Bold Italics" charset="1" panose="020B0803030501040103"/>
      <p:regular r:id="rId27"/>
    </p:embeddedFont>
    <p:embeddedFont>
      <p:font typeface="Canva Sans Italics" charset="1" panose="020B05030305010401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ieeexplore.ieee.org/author/37089163455" TargetMode="External" Type="http://schemas.openxmlformats.org/officeDocument/2006/relationships/hyperlink"/><Relationship Id="rId3" Target="https://ieeexplore.ieee.org/author/37089162128" TargetMode="External" Type="http://schemas.openxmlformats.org/officeDocument/2006/relationships/hyperlink"/><Relationship Id="rId4" Target="https://ieeexplore.ieee.org/author/37089162103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3764" y="2677912"/>
            <a:ext cx="15703912" cy="222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76"/>
              </a:lnSpc>
            </a:pPr>
            <a:r>
              <a:rPr lang="en-US" b="true" sz="7411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In-Cabin Environmental Monitoring System</a:t>
            </a:r>
          </a:p>
          <a:p>
            <a:pPr algn="ctr" marL="0" indent="0" lvl="0">
              <a:lnSpc>
                <a:spcPts val="7436"/>
              </a:lnSpc>
              <a:spcBef>
                <a:spcPct val="0"/>
              </a:spcBef>
            </a:pPr>
          </a:p>
        </p:txBody>
      </p:sp>
      <p:sp>
        <p:nvSpPr>
          <p:cNvPr name="AutoShape 3" id="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618706" y="90374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626302" y="5726369"/>
            <a:ext cx="6988496" cy="106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2"/>
              </a:lnSpc>
            </a:pPr>
            <a:r>
              <a:rPr lang="en-US" sz="3102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Guided by</a:t>
            </a:r>
          </a:p>
          <a:p>
            <a:pPr algn="ctr" marL="0" indent="0" lvl="0">
              <a:lnSpc>
                <a:spcPts val="4342"/>
              </a:lnSpc>
              <a:spcBef>
                <a:spcPct val="0"/>
              </a:spcBef>
            </a:pPr>
            <a:r>
              <a:rPr lang="en-US" sz="3102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Dr. G Bhanu Chander Sir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22179" y="1967581"/>
            <a:ext cx="11643643" cy="529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Prepared by group 8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646742" y="8078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54102" y="4850000"/>
            <a:ext cx="6989898" cy="3844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7"/>
              </a:lnSpc>
            </a:pPr>
            <a:r>
              <a:rPr lang="en-US" sz="314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BY</a:t>
            </a:r>
          </a:p>
          <a:p>
            <a:pPr algn="ctr">
              <a:lnSpc>
                <a:spcPts val="4397"/>
              </a:lnSpc>
            </a:pPr>
            <a:r>
              <a:rPr lang="en-US" sz="314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Anusha V -2022BCY0014</a:t>
            </a:r>
          </a:p>
          <a:p>
            <a:pPr algn="ctr">
              <a:lnSpc>
                <a:spcPts val="4397"/>
              </a:lnSpc>
            </a:pPr>
            <a:r>
              <a:rPr lang="en-US" sz="314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Nandini D -2022BCY0038</a:t>
            </a:r>
          </a:p>
          <a:p>
            <a:pPr algn="ctr">
              <a:lnSpc>
                <a:spcPts val="4397"/>
              </a:lnSpc>
            </a:pPr>
            <a:r>
              <a:rPr lang="en-US" sz="314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Sree Divya N -2022BCY0053</a:t>
            </a:r>
          </a:p>
          <a:p>
            <a:pPr algn="ctr">
              <a:lnSpc>
                <a:spcPts val="4397"/>
              </a:lnSpc>
            </a:pPr>
            <a:r>
              <a:rPr lang="en-US" sz="314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Mounika S -2022BCY0060</a:t>
            </a:r>
          </a:p>
          <a:p>
            <a:pPr algn="ctr">
              <a:lnSpc>
                <a:spcPts val="4397"/>
              </a:lnSpc>
            </a:pPr>
            <a:r>
              <a:rPr lang="en-US" sz="314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Hima Bindu P -2022BCY0062</a:t>
            </a:r>
          </a:p>
          <a:p>
            <a:pPr algn="ctr">
              <a:lnSpc>
                <a:spcPts val="43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94883" y="1857319"/>
            <a:ext cx="6687825" cy="7742779"/>
          </a:xfrm>
          <a:custGeom>
            <a:avLst/>
            <a:gdLst/>
            <a:ahLst/>
            <a:cxnLst/>
            <a:rect r="r" b="b" t="t" l="l"/>
            <a:pathLst>
              <a:path h="7742779" w="6687825">
                <a:moveTo>
                  <a:pt x="0" y="0"/>
                </a:moveTo>
                <a:lnTo>
                  <a:pt x="6687825" y="0"/>
                </a:lnTo>
                <a:lnTo>
                  <a:pt x="6687825" y="7742779"/>
                </a:lnTo>
                <a:lnTo>
                  <a:pt x="0" y="7742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27317" y="1857319"/>
            <a:ext cx="6513613" cy="7742779"/>
          </a:xfrm>
          <a:custGeom>
            <a:avLst/>
            <a:gdLst/>
            <a:ahLst/>
            <a:cxnLst/>
            <a:rect r="r" b="b" t="t" l="l"/>
            <a:pathLst>
              <a:path h="7742779" w="6513613">
                <a:moveTo>
                  <a:pt x="0" y="0"/>
                </a:moveTo>
                <a:lnTo>
                  <a:pt x="6513613" y="0"/>
                </a:lnTo>
                <a:lnTo>
                  <a:pt x="6513613" y="7742779"/>
                </a:lnTo>
                <a:lnTo>
                  <a:pt x="0" y="7742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28933"/>
            <a:ext cx="1231737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Experimental Results:   </a:t>
            </a:r>
            <a:r>
              <a:rPr lang="en-US" b="true" sz="6399" i="true">
                <a:solidFill>
                  <a:srgbClr val="070A0B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1) Serial Monitor</a:t>
            </a: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02319" y="2827496"/>
            <a:ext cx="11592311" cy="5936359"/>
          </a:xfrm>
          <a:custGeom>
            <a:avLst/>
            <a:gdLst/>
            <a:ahLst/>
            <a:cxnLst/>
            <a:rect r="r" b="b" t="t" l="l"/>
            <a:pathLst>
              <a:path h="5936359" w="11592311">
                <a:moveTo>
                  <a:pt x="0" y="0"/>
                </a:moveTo>
                <a:lnTo>
                  <a:pt x="11592310" y="0"/>
                </a:lnTo>
                <a:lnTo>
                  <a:pt x="11592310" y="5936360"/>
                </a:lnTo>
                <a:lnTo>
                  <a:pt x="0" y="5936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" r="0" b="-127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0641" y="650325"/>
            <a:ext cx="398335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2) Blynk App: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457863"/>
            <a:ext cx="6991706" cy="3251144"/>
          </a:xfrm>
          <a:custGeom>
            <a:avLst/>
            <a:gdLst/>
            <a:ahLst/>
            <a:cxnLst/>
            <a:rect r="r" b="b" t="t" l="l"/>
            <a:pathLst>
              <a:path h="3251144" w="6991706">
                <a:moveTo>
                  <a:pt x="0" y="0"/>
                </a:moveTo>
                <a:lnTo>
                  <a:pt x="6991706" y="0"/>
                </a:lnTo>
                <a:lnTo>
                  <a:pt x="6991706" y="3251143"/>
                </a:lnTo>
                <a:lnTo>
                  <a:pt x="0" y="3251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09936" y="5457863"/>
            <a:ext cx="7649364" cy="3174486"/>
          </a:xfrm>
          <a:custGeom>
            <a:avLst/>
            <a:gdLst/>
            <a:ahLst/>
            <a:cxnLst/>
            <a:rect r="r" b="b" t="t" l="l"/>
            <a:pathLst>
              <a:path h="3174486" w="7649364">
                <a:moveTo>
                  <a:pt x="0" y="0"/>
                </a:moveTo>
                <a:lnTo>
                  <a:pt x="7649364" y="0"/>
                </a:lnTo>
                <a:lnTo>
                  <a:pt x="7649364" y="3174486"/>
                </a:lnTo>
                <a:lnTo>
                  <a:pt x="0" y="3174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09936" y="1028700"/>
            <a:ext cx="7649364" cy="3270103"/>
          </a:xfrm>
          <a:custGeom>
            <a:avLst/>
            <a:gdLst/>
            <a:ahLst/>
            <a:cxnLst/>
            <a:rect r="r" b="b" t="t" l="l"/>
            <a:pathLst>
              <a:path h="3270103" w="7649364">
                <a:moveTo>
                  <a:pt x="0" y="0"/>
                </a:moveTo>
                <a:lnTo>
                  <a:pt x="7649364" y="0"/>
                </a:lnTo>
                <a:lnTo>
                  <a:pt x="7649364" y="3270103"/>
                </a:lnTo>
                <a:lnTo>
                  <a:pt x="0" y="32701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16344"/>
            <a:ext cx="471070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3) LCD Display: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2685" y="2069182"/>
            <a:ext cx="4619934" cy="373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51125" indent="-575562" lvl="1">
              <a:lnSpc>
                <a:spcPts val="7464"/>
              </a:lnSpc>
              <a:buFont typeface="Arial"/>
              <a:buChar char="•"/>
            </a:pPr>
            <a:r>
              <a:rPr lang="en-US" b="true" sz="5331" i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Temperature</a:t>
            </a:r>
          </a:p>
          <a:p>
            <a:pPr algn="ctr" marL="1151125" indent="-575562" lvl="1">
              <a:lnSpc>
                <a:spcPts val="7464"/>
              </a:lnSpc>
              <a:buFont typeface="Arial"/>
              <a:buChar char="•"/>
            </a:pPr>
            <a:r>
              <a:rPr lang="en-US" b="true" sz="5331" i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Humidity</a:t>
            </a:r>
          </a:p>
          <a:p>
            <a:pPr algn="ctr" marL="1151125" indent="-575562" lvl="1">
              <a:lnSpc>
                <a:spcPts val="7464"/>
              </a:lnSpc>
              <a:buFont typeface="Arial"/>
              <a:buChar char="•"/>
            </a:pPr>
            <a:r>
              <a:rPr lang="en-US" b="true" sz="5331" i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Gas Value</a:t>
            </a:r>
          </a:p>
          <a:p>
            <a:pPr algn="ctr">
              <a:lnSpc>
                <a:spcPts val="7464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02131"/>
            <a:ext cx="10086555" cy="5144143"/>
          </a:xfrm>
          <a:custGeom>
            <a:avLst/>
            <a:gdLst/>
            <a:ahLst/>
            <a:cxnLst/>
            <a:rect r="r" b="b" t="t" l="l"/>
            <a:pathLst>
              <a:path h="5144143" w="10086555">
                <a:moveTo>
                  <a:pt x="0" y="0"/>
                </a:moveTo>
                <a:lnTo>
                  <a:pt x="10086555" y="0"/>
                </a:lnTo>
                <a:lnTo>
                  <a:pt x="10086555" y="5144143"/>
                </a:lnTo>
                <a:lnTo>
                  <a:pt x="0" y="5144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33108" y="7062372"/>
            <a:ext cx="9726192" cy="2195928"/>
          </a:xfrm>
          <a:custGeom>
            <a:avLst/>
            <a:gdLst/>
            <a:ahLst/>
            <a:cxnLst/>
            <a:rect r="r" b="b" t="t" l="l"/>
            <a:pathLst>
              <a:path h="2195928" w="9726192">
                <a:moveTo>
                  <a:pt x="0" y="0"/>
                </a:moveTo>
                <a:lnTo>
                  <a:pt x="9726192" y="0"/>
                </a:lnTo>
                <a:lnTo>
                  <a:pt x="9726192" y="2195928"/>
                </a:lnTo>
                <a:lnTo>
                  <a:pt x="0" y="2195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6194" b="-2801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14400"/>
            <a:ext cx="411170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4) Server Side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41650" y="1965021"/>
            <a:ext cx="5692871" cy="7590494"/>
          </a:xfrm>
          <a:custGeom>
            <a:avLst/>
            <a:gdLst/>
            <a:ahLst/>
            <a:cxnLst/>
            <a:rect r="r" b="b" t="t" l="l"/>
            <a:pathLst>
              <a:path h="7590494" w="5692871">
                <a:moveTo>
                  <a:pt x="0" y="0"/>
                </a:moveTo>
                <a:lnTo>
                  <a:pt x="5692871" y="0"/>
                </a:lnTo>
                <a:lnTo>
                  <a:pt x="5692871" y="7590494"/>
                </a:lnTo>
                <a:lnTo>
                  <a:pt x="0" y="7590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29101" y="428942"/>
            <a:ext cx="2440781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Circuit 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5800" y="3016239"/>
            <a:ext cx="6432104" cy="6335623"/>
          </a:xfrm>
          <a:custGeom>
            <a:avLst/>
            <a:gdLst/>
            <a:ahLst/>
            <a:cxnLst/>
            <a:rect r="r" b="b" t="t" l="l"/>
            <a:pathLst>
              <a:path h="6335623" w="6432104">
                <a:moveTo>
                  <a:pt x="0" y="0"/>
                </a:moveTo>
                <a:lnTo>
                  <a:pt x="6432105" y="0"/>
                </a:lnTo>
                <a:lnTo>
                  <a:pt x="6432105" y="6335623"/>
                </a:lnTo>
                <a:lnTo>
                  <a:pt x="0" y="6335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33635" y="3016239"/>
            <a:ext cx="4735934" cy="6356958"/>
          </a:xfrm>
          <a:custGeom>
            <a:avLst/>
            <a:gdLst/>
            <a:ahLst/>
            <a:cxnLst/>
            <a:rect r="r" b="b" t="t" l="l"/>
            <a:pathLst>
              <a:path h="6356958" w="4735934">
                <a:moveTo>
                  <a:pt x="0" y="0"/>
                </a:moveTo>
                <a:lnTo>
                  <a:pt x="4735934" y="0"/>
                </a:lnTo>
                <a:lnTo>
                  <a:pt x="473593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28942"/>
            <a:ext cx="804816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Demonstration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54657" y="1664324"/>
            <a:ext cx="237815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ino code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81756" y="1664324"/>
            <a:ext cx="3239691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server code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14400"/>
            <a:ext cx="11922687" cy="1085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2260" y="2253479"/>
            <a:ext cx="17282947" cy="744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The project developed a prototype to monitor and detect air quality in vehicle cabins to protect passenger health from harmful contaminants.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A Prototyping approach was used, involving stages such as communication, planning, quick design, prototype construction, and testing.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The system includes an air quality sensor, temperature and humidity sensor, carbon monoxide sensor, dust sensor, multiplexer, and microcontroller.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The Blynk app allows users to monitor air quality metrics easily by visualizing real-time data on smartphones.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Data integrity is ensured using HMAC SHA-256 authentication for secure communication between the sensors and the middleware server.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The system operates with an Arduino Uno, which connects to Blynk for real-time monitoring.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Testing showed that the prototype successfully detects and monitors air quality in real-time, achieving its intended purpose.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42710" y="3369664"/>
            <a:ext cx="11402580" cy="318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9"/>
              </a:lnSpc>
              <a:spcBef>
                <a:spcPct val="0"/>
              </a:spcBef>
            </a:pPr>
            <a:r>
              <a:rPr lang="en-US" b="true" sz="18577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304001" y="1116666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04001" y="9008400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5837" y="914400"/>
            <a:ext cx="8048163" cy="1085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Introduction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253716"/>
            <a:ext cx="16912847" cy="7428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63399" indent="-381699" lvl="1">
              <a:lnSpc>
                <a:spcPts val="4950"/>
              </a:lnSpc>
              <a:buFont typeface="Arial"/>
              <a:buChar char="•"/>
            </a:pPr>
            <a:r>
              <a:rPr lang="en-US" sz="353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Development of a prototype air quality monitoring system for vehicle cabins.</a:t>
            </a:r>
          </a:p>
          <a:p>
            <a:pPr algn="just" marL="763399" indent="-381699" lvl="1">
              <a:lnSpc>
                <a:spcPts val="4950"/>
              </a:lnSpc>
              <a:buFont typeface="Arial"/>
              <a:buChar char="•"/>
            </a:pPr>
            <a:r>
              <a:rPr lang="en-US" sz="353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Utilizes various sensors (air quality, temperature, humidity, gas) for data collection.</a:t>
            </a:r>
          </a:p>
          <a:p>
            <a:pPr algn="just" marL="763399" indent="-381699" lvl="1">
              <a:lnSpc>
                <a:spcPts val="4950"/>
              </a:lnSpc>
              <a:buFont typeface="Arial"/>
              <a:buChar char="•"/>
            </a:pPr>
            <a:r>
              <a:rPr lang="en-US" sz="353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Connected to an IoT platform (Blynk App) for real-time data visualization.</a:t>
            </a:r>
          </a:p>
          <a:p>
            <a:pPr algn="just" marL="763399" indent="-381699" lvl="1">
              <a:lnSpc>
                <a:spcPts val="4950"/>
              </a:lnSpc>
              <a:buFont typeface="Arial"/>
              <a:buChar char="•"/>
            </a:pPr>
            <a:r>
              <a:rPr lang="en-US" sz="353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Follows a prototyping approach with stages: communication, planning, modeling, construction, and testing.</a:t>
            </a:r>
          </a:p>
          <a:p>
            <a:pPr algn="just" marL="763399" indent="-381699" lvl="1">
              <a:lnSpc>
                <a:spcPts val="4950"/>
              </a:lnSpc>
              <a:buFont typeface="Arial"/>
              <a:buChar char="•"/>
            </a:pPr>
            <a:r>
              <a:rPr lang="en-US" sz="353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Ensures data integrity through HMAC SHA256 authentication between sensors and middleware (Python server) on a laptop.</a:t>
            </a:r>
          </a:p>
          <a:p>
            <a:pPr algn="just" marL="763399" indent="-381699" lvl="1">
              <a:lnSpc>
                <a:spcPts val="4950"/>
              </a:lnSpc>
              <a:buFont typeface="Arial"/>
              <a:buChar char="•"/>
            </a:pPr>
            <a:r>
              <a:rPr lang="en-US" sz="353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Authenticated data is sent to the Blynk App for monitoring.</a:t>
            </a:r>
          </a:p>
          <a:p>
            <a:pPr algn="just" marL="763399" indent="-381699" lvl="1">
              <a:lnSpc>
                <a:spcPts val="4950"/>
              </a:lnSpc>
              <a:spcBef>
                <a:spcPct val="0"/>
              </a:spcBef>
              <a:buFont typeface="Arial"/>
              <a:buChar char="•"/>
            </a:pPr>
            <a:r>
              <a:rPr lang="en-US" sz="353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System effectively detects and monitors air quality in vehicle cabins.</a:t>
            </a:r>
          </a:p>
          <a:p>
            <a:pPr algn="just">
              <a:lnSpc>
                <a:spcPts val="49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14400"/>
            <a:ext cx="17386706" cy="108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i="true" b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Significance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45847" y="2397313"/>
            <a:ext cx="17796305" cy="6672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9137" indent="-374568" lvl="1">
              <a:lnSpc>
                <a:spcPts val="4857"/>
              </a:lnSpc>
              <a:buFont typeface="Arial"/>
              <a:buChar char="•"/>
            </a:pPr>
            <a:r>
              <a:rPr lang="en-US" sz="3469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Addresses the often-overlooked issue of air quality inside vehicle cabins, which can negatively affect passengers' health.</a:t>
            </a:r>
          </a:p>
          <a:p>
            <a:pPr algn="l" marL="749137" indent="-374568" lvl="1">
              <a:lnSpc>
                <a:spcPts val="4857"/>
              </a:lnSpc>
              <a:buFont typeface="Arial"/>
              <a:buChar char="•"/>
            </a:pPr>
            <a:r>
              <a:rPr lang="en-US" sz="3469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Develops an IoT-based monitoring system for real-time tracking of harmful pollutants inside vehicles.</a:t>
            </a:r>
          </a:p>
          <a:p>
            <a:pPr algn="l" marL="749137" indent="-374568" lvl="1">
              <a:lnSpc>
                <a:spcPts val="4857"/>
              </a:lnSpc>
              <a:buFont typeface="Arial"/>
              <a:buChar char="•"/>
            </a:pPr>
            <a:r>
              <a:rPr lang="en-US" sz="3469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Enables users to monitor their environment and take necessary actions based on air quality data.</a:t>
            </a:r>
          </a:p>
          <a:p>
            <a:pPr algn="l" marL="749137" indent="-374568" lvl="1">
              <a:lnSpc>
                <a:spcPts val="4857"/>
              </a:lnSpc>
              <a:buFont typeface="Arial"/>
              <a:buChar char="•"/>
            </a:pPr>
            <a:r>
              <a:rPr lang="en-US" sz="3469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Ensures secure data transmission through the use of HMAC SHA256 authentication, enhancing system reliability.</a:t>
            </a:r>
          </a:p>
          <a:p>
            <a:pPr algn="l" marL="749137" indent="-374568" lvl="1">
              <a:lnSpc>
                <a:spcPts val="4857"/>
              </a:lnSpc>
              <a:buFont typeface="Arial"/>
              <a:buChar char="•"/>
            </a:pPr>
            <a:r>
              <a:rPr lang="en-US" sz="3469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Contributes to greater awareness of vehicle air quality and promotes healthier driving conditions.</a:t>
            </a:r>
          </a:p>
          <a:p>
            <a:pPr algn="l">
              <a:lnSpc>
                <a:spcPts val="485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0158" y="111009"/>
            <a:ext cx="8048163" cy="1085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Literature Review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0158" y="1265821"/>
            <a:ext cx="17762590" cy="13888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3584" indent="-356792" lvl="1">
              <a:lnSpc>
                <a:spcPts val="4627"/>
              </a:lnSpc>
              <a:buFont typeface="Arial"/>
              <a:buChar char="•"/>
            </a:pPr>
            <a:r>
              <a:rPr lang="en-US" b="true" sz="3305">
                <a:solidFill>
                  <a:srgbClr val="070A0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Air Quality Monitoring System</a:t>
            </a:r>
          </a:p>
          <a:p>
            <a:pPr algn="l">
              <a:lnSpc>
                <a:spcPts val="4627"/>
              </a:lnSpc>
            </a:pPr>
            <a:r>
              <a:rPr lang="en-US" sz="33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 </a:t>
            </a:r>
            <a:r>
              <a:rPr lang="en-US" sz="3305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Authors:</a:t>
            </a:r>
            <a:r>
              <a:rPr lang="en-US" sz="33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05" u="sng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Anitha N, Anne Caroline S ,Shalini P,  Trisha V </a:t>
            </a:r>
            <a:r>
              <a:rPr lang="en-US" sz="33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(14-15 December 2023)</a:t>
            </a:r>
          </a:p>
          <a:p>
            <a:pPr algn="l">
              <a:lnSpc>
                <a:spcPts val="4627"/>
              </a:lnSpc>
            </a:pPr>
            <a:r>
              <a:rPr lang="en-US" sz="33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 The proposed system improves indoor air quality monitoring using Arduino UNO,</a:t>
            </a:r>
          </a:p>
          <a:p>
            <a:pPr algn="l">
              <a:lnSpc>
                <a:spcPts val="4627"/>
              </a:lnSpc>
            </a:pPr>
            <a:r>
              <a:rPr lang="en-US" sz="33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 Optical dust, and MQ-135 sensors to calculate AQI, displaying results on an LCD and </a:t>
            </a:r>
          </a:p>
          <a:p>
            <a:pPr algn="l">
              <a:lnSpc>
                <a:spcPts val="4627"/>
              </a:lnSpc>
            </a:pPr>
            <a:r>
              <a:rPr lang="en-US" sz="33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 triggering alerts with blinking LEDs when harmful air levels exceed safe limits (&gt;400 </a:t>
            </a:r>
          </a:p>
          <a:p>
            <a:pPr algn="l">
              <a:lnSpc>
                <a:spcPts val="4627"/>
              </a:lnSpc>
            </a:pPr>
            <a:r>
              <a:rPr lang="en-US" sz="33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 ppm).</a:t>
            </a:r>
          </a:p>
          <a:p>
            <a:pPr algn="ctr">
              <a:lnSpc>
                <a:spcPts val="4627"/>
              </a:lnSpc>
            </a:pPr>
            <a:r>
              <a:rPr lang="en-US" sz="3305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      https://ieeexplore.ieee.org/document/10448553</a:t>
            </a:r>
          </a:p>
          <a:p>
            <a:pPr algn="l">
              <a:lnSpc>
                <a:spcPts val="1827"/>
              </a:lnSpc>
            </a:pPr>
          </a:p>
          <a:p>
            <a:pPr algn="l" marL="713584" indent="-356792" lvl="1">
              <a:lnSpc>
                <a:spcPts val="4627"/>
              </a:lnSpc>
              <a:buFont typeface="Arial"/>
              <a:buChar char="•"/>
            </a:pPr>
            <a:r>
              <a:rPr lang="en-US" b="true" sz="3305">
                <a:solidFill>
                  <a:srgbClr val="070A0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Application of MQ-Sensors to Indoor Air Quality Monitoring in Lab based on IoT</a:t>
            </a:r>
          </a:p>
          <a:p>
            <a:pPr algn="l">
              <a:lnSpc>
                <a:spcPts val="4627"/>
              </a:lnSpc>
            </a:pPr>
            <a:r>
              <a:rPr lang="en-US" sz="33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 </a:t>
            </a:r>
            <a:r>
              <a:rPr lang="en-US" sz="3305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Authors:</a:t>
            </a:r>
            <a:r>
              <a:rPr lang="en-US" sz="33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05" u="sng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  <a:hlinkClick r:id="rId2" tooltip="https://ieeexplore.ieee.org/author/37089163455"/>
              </a:rPr>
              <a:t>Hussein J. Khadim</a:t>
            </a:r>
            <a:r>
              <a:rPr lang="en-US" sz="33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3305" u="sng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ieeexplore.ieee.org/author/37089162128"/>
              </a:rPr>
              <a:t>Faik K. Obaed</a:t>
            </a:r>
            <a:r>
              <a:rPr lang="en-US" sz="33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3305" u="sng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  <a:hlinkClick r:id="rId4" tooltip="https://ieeexplore.ieee.org/author/37089162103"/>
              </a:rPr>
              <a:t>Ziad T. Abd Ali</a:t>
            </a:r>
            <a:r>
              <a:rPr lang="en-US" sz="33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(01-02 November 2021)</a:t>
            </a:r>
          </a:p>
          <a:p>
            <a:pPr algn="l">
              <a:lnSpc>
                <a:spcPts val="4627"/>
              </a:lnSpc>
            </a:pPr>
            <a:r>
              <a:rPr lang="en-US" sz="33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 This research paper presents a web-based indoor air quality monitoring system </a:t>
            </a:r>
          </a:p>
          <a:p>
            <a:pPr algn="l">
              <a:lnSpc>
                <a:spcPts val="4627"/>
              </a:lnSpc>
            </a:pPr>
            <a:r>
              <a:rPr lang="en-US" sz="33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 (IAQML) for laboratory environments, utilizing MQ-sensors and Arduino to track and </a:t>
            </a:r>
          </a:p>
          <a:p>
            <a:pPr algn="l">
              <a:lnSpc>
                <a:spcPts val="4627"/>
              </a:lnSpc>
            </a:pPr>
            <a:r>
              <a:rPr lang="en-US" sz="33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  display pollutant levels.</a:t>
            </a:r>
          </a:p>
          <a:p>
            <a:pPr algn="l">
              <a:lnSpc>
                <a:spcPts val="2527"/>
              </a:lnSpc>
            </a:pPr>
            <a:r>
              <a:rPr lang="en-US" sz="18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            </a:t>
            </a:r>
          </a:p>
          <a:p>
            <a:pPr algn="l">
              <a:lnSpc>
                <a:spcPts val="4627"/>
              </a:lnSpc>
            </a:pPr>
            <a:r>
              <a:rPr lang="en-US" sz="33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            </a:t>
            </a:r>
            <a:r>
              <a:rPr lang="en-US" sz="3305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https://ieeexplore.ieee.org/document/9615333</a:t>
            </a:r>
          </a:p>
          <a:p>
            <a:pPr algn="l">
              <a:lnSpc>
                <a:spcPts val="4627"/>
              </a:lnSpc>
            </a:pPr>
          </a:p>
          <a:p>
            <a:pPr algn="l">
              <a:lnSpc>
                <a:spcPts val="4627"/>
              </a:lnSpc>
            </a:pPr>
          </a:p>
          <a:p>
            <a:pPr algn="l">
              <a:lnSpc>
                <a:spcPts val="4627"/>
              </a:lnSpc>
            </a:pPr>
          </a:p>
          <a:p>
            <a:pPr algn="l">
              <a:lnSpc>
                <a:spcPts val="4627"/>
              </a:lnSpc>
            </a:pPr>
          </a:p>
          <a:p>
            <a:pPr algn="l">
              <a:lnSpc>
                <a:spcPts val="4627"/>
              </a:lnSpc>
            </a:pPr>
          </a:p>
          <a:p>
            <a:pPr algn="l">
              <a:lnSpc>
                <a:spcPts val="4627"/>
              </a:lnSpc>
            </a:pPr>
          </a:p>
          <a:p>
            <a:pPr algn="l">
              <a:lnSpc>
                <a:spcPts val="4627"/>
              </a:lnSpc>
            </a:pPr>
          </a:p>
          <a:p>
            <a:pPr algn="l">
              <a:lnSpc>
                <a:spcPts val="4627"/>
              </a:lnSpc>
            </a:pPr>
          </a:p>
          <a:p>
            <a:pPr algn="l">
              <a:lnSpc>
                <a:spcPts val="4627"/>
              </a:lnSpc>
            </a:pPr>
          </a:p>
          <a:p>
            <a:pPr algn="l">
              <a:lnSpc>
                <a:spcPts val="46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1553" y="275314"/>
            <a:ext cx="17797297" cy="8497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36313" indent="-318157" lvl="1">
              <a:lnSpc>
                <a:spcPts val="4126"/>
              </a:lnSpc>
              <a:buFont typeface="Arial"/>
              <a:buChar char="•"/>
            </a:pPr>
            <a:r>
              <a:rPr lang="en-US" b="true" sz="2947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Air Quality Monitoring and Detection System in Vehicle Cabin Based on Internet of Things</a:t>
            </a:r>
          </a:p>
          <a:p>
            <a:pPr algn="l">
              <a:lnSpc>
                <a:spcPts val="4126"/>
              </a:lnSpc>
            </a:pPr>
            <a:r>
              <a:rPr lang="en-US" sz="2947" i="true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         </a:t>
            </a:r>
            <a:r>
              <a:rPr lang="en-US" sz="2947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Authors:</a:t>
            </a:r>
            <a:r>
              <a:rPr lang="en-US" sz="294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947" u="sng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Jacquline Waworundeng, Priana Sari Adrian</a:t>
            </a:r>
            <a:r>
              <a:rPr lang="en-US" sz="294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(25-26 October 2021)</a:t>
            </a:r>
          </a:p>
          <a:p>
            <a:pPr algn="l">
              <a:lnSpc>
                <a:spcPts val="4126"/>
              </a:lnSpc>
            </a:pPr>
            <a:r>
              <a:rPr lang="en-US" sz="294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    This research develops a prototype air quality monitoring system for vehicle cabins, utilizing </a:t>
            </a:r>
          </a:p>
          <a:p>
            <a:pPr algn="l">
              <a:lnSpc>
                <a:spcPts val="4126"/>
              </a:lnSpc>
            </a:pPr>
            <a:r>
              <a:rPr lang="en-US" sz="294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    sensors (air quality, temperature, humidity, carbon monoxide, dust), a microcontroller, and </a:t>
            </a:r>
          </a:p>
          <a:p>
            <a:pPr algn="l">
              <a:lnSpc>
                <a:spcPts val="4126"/>
              </a:lnSpc>
            </a:pPr>
            <a:r>
              <a:rPr lang="en-US" sz="294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    IoT platforms (Blynk and ThingSpeak) to provide real-time monitoring and alerts, effectively </a:t>
            </a:r>
          </a:p>
          <a:p>
            <a:pPr algn="l">
              <a:lnSpc>
                <a:spcPts val="4126"/>
              </a:lnSpc>
            </a:pPr>
            <a:r>
              <a:rPr lang="en-US" sz="294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    raising awareness of in-vehicle air quality.</a:t>
            </a:r>
          </a:p>
          <a:p>
            <a:pPr algn="ctr">
              <a:lnSpc>
                <a:spcPts val="3011"/>
              </a:lnSpc>
            </a:pPr>
            <a:r>
              <a:rPr lang="en-US" sz="2150" i="true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    </a:t>
            </a:r>
          </a:p>
          <a:p>
            <a:pPr algn="ctr">
              <a:lnSpc>
                <a:spcPts val="4126"/>
              </a:lnSpc>
            </a:pPr>
            <a:r>
              <a:rPr lang="en-US" sz="2947" i="true">
                <a:solidFill>
                  <a:srgbClr val="FF3131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https://ieeexplore.ieee.org/document/9649627 </a:t>
            </a:r>
          </a:p>
          <a:p>
            <a:pPr algn="ctr">
              <a:lnSpc>
                <a:spcPts val="2175"/>
              </a:lnSpc>
            </a:pPr>
          </a:p>
          <a:p>
            <a:pPr algn="l" marL="636313" indent="-318157" lvl="1">
              <a:lnSpc>
                <a:spcPts val="4126"/>
              </a:lnSpc>
              <a:buFont typeface="Arial"/>
              <a:buChar char="•"/>
            </a:pPr>
            <a:r>
              <a:rPr lang="en-US" b="true" sz="2947" i="true">
                <a:solidFill>
                  <a:srgbClr val="070A0B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Secure protocol for wireless sensor network</a:t>
            </a:r>
          </a:p>
          <a:p>
            <a:pPr algn="l">
              <a:lnSpc>
                <a:spcPts val="4126"/>
              </a:lnSpc>
            </a:pPr>
            <a:r>
              <a:rPr lang="en-US" sz="2947" i="true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     </a:t>
            </a:r>
            <a:r>
              <a:rPr lang="en-US" sz="2947" i="true">
                <a:solidFill>
                  <a:srgbClr val="004AAD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Authors:</a:t>
            </a:r>
            <a:r>
              <a:rPr lang="en-US" sz="2947" i="true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</a:t>
            </a:r>
            <a:r>
              <a:rPr lang="en-US" sz="2947" i="true" u="sng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Vinay Kumar Pandey, Gaurav Gupta,Sorabh Gupta </a:t>
            </a:r>
            <a:r>
              <a:rPr lang="en-US" sz="2947" i="true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(11-13 March 2015)</a:t>
            </a:r>
          </a:p>
          <a:p>
            <a:pPr algn="l">
              <a:lnSpc>
                <a:spcPts val="4126"/>
              </a:lnSpc>
            </a:pPr>
            <a:r>
              <a:rPr lang="en-US" sz="2947" i="true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     This scheme proposes a secure wireless sensor network protocol with event-driven cluster </a:t>
            </a:r>
          </a:p>
          <a:p>
            <a:pPr algn="l">
              <a:lnSpc>
                <a:spcPts val="4126"/>
              </a:lnSpc>
            </a:pPr>
            <a:r>
              <a:rPr lang="en-US" sz="2947" i="true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     formation for energy efficiency, using a level-based hierarchical approach. It incorporates </a:t>
            </a:r>
          </a:p>
          <a:p>
            <a:pPr algn="l">
              <a:lnSpc>
                <a:spcPts val="4126"/>
              </a:lnSpc>
            </a:pPr>
            <a:r>
              <a:rPr lang="en-US" sz="2947" i="true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     lightweight security mechanisms like nested HMAC, ECDH key exchange, and Blowfish </a:t>
            </a:r>
          </a:p>
          <a:p>
            <a:pPr algn="l">
              <a:lnSpc>
                <a:spcPts val="4126"/>
              </a:lnSpc>
            </a:pPr>
            <a:r>
              <a:rPr lang="en-US" sz="2947" i="true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     symmetric encryption.</a:t>
            </a:r>
          </a:p>
          <a:p>
            <a:pPr algn="l">
              <a:lnSpc>
                <a:spcPts val="4126"/>
              </a:lnSpc>
            </a:pPr>
            <a:r>
              <a:rPr lang="en-US" sz="2947" i="true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  </a:t>
            </a:r>
          </a:p>
          <a:p>
            <a:pPr algn="ctr">
              <a:lnSpc>
                <a:spcPts val="4126"/>
              </a:lnSpc>
            </a:pPr>
            <a:r>
              <a:rPr lang="en-US" sz="2947" i="true">
                <a:solidFill>
                  <a:srgbClr val="FF3131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https://ieeexplore.ieee.org/document/7100414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2247"/>
            <a:ext cx="8048163" cy="114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79"/>
              </a:lnSpc>
              <a:spcBef>
                <a:spcPct val="0"/>
              </a:spcBef>
            </a:pPr>
            <a:r>
              <a:rPr lang="en-US" b="true" sz="66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Motivation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81895" y="1695462"/>
            <a:ext cx="17706105" cy="7981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7634" indent="-408817" lvl="1">
              <a:lnSpc>
                <a:spcPts val="5301"/>
              </a:lnSpc>
              <a:buFont typeface="Arial"/>
              <a:buChar char="•"/>
            </a:pPr>
            <a:r>
              <a:rPr lang="en-US" sz="378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3787">
                <a:solidFill>
                  <a:srgbClr val="0F466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Monitoring in Dynamic Environments:</a:t>
            </a:r>
            <a:r>
              <a:rPr lang="en-US" sz="378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Designed for vehicle cabins, the system continuously tracks air quality in real-time, unlike most existing static indoor monitoring solutions.</a:t>
            </a:r>
          </a:p>
          <a:p>
            <a:pPr algn="l" marL="817634" indent="-408817" lvl="1">
              <a:lnSpc>
                <a:spcPts val="5301"/>
              </a:lnSpc>
              <a:buFont typeface="Arial"/>
              <a:buChar char="•"/>
            </a:pPr>
            <a:r>
              <a:rPr lang="en-US" sz="378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3787">
                <a:solidFill>
                  <a:srgbClr val="0F466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IoT-Based Framework:</a:t>
            </a:r>
            <a:r>
              <a:rPr lang="en-US" sz="378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Integrated with IoT platforms for live data transmission and dashboard visualization on mobile devices, enabling immediate awareness and alerts.</a:t>
            </a:r>
          </a:p>
          <a:p>
            <a:pPr algn="l" marL="817634" indent="-408817" lvl="1">
              <a:lnSpc>
                <a:spcPts val="5301"/>
              </a:lnSpc>
              <a:buFont typeface="Arial"/>
              <a:buChar char="•"/>
            </a:pPr>
            <a:r>
              <a:rPr lang="en-US" b="true" sz="3787">
                <a:solidFill>
                  <a:srgbClr val="0F466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Enhanced Data Security:</a:t>
            </a:r>
            <a:r>
              <a:rPr lang="en-US" sz="378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Utilizes HMAC to ensure the integrity and authenticity of air quality data, preventing tampering during transmission.</a:t>
            </a:r>
          </a:p>
          <a:p>
            <a:pPr algn="l" marL="817634" indent="-408817" lvl="1">
              <a:lnSpc>
                <a:spcPts val="5301"/>
              </a:lnSpc>
              <a:buFont typeface="Arial"/>
              <a:buChar char="•"/>
            </a:pPr>
            <a:r>
              <a:rPr lang="en-US" sz="378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3787">
                <a:solidFill>
                  <a:srgbClr val="0F466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Comprehensive Monitoring:</a:t>
            </a:r>
            <a:r>
              <a:rPr lang="en-US" sz="378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Captures a wide range of pollutants and environmental factors to promote both health and eco-friendly driving practices.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19361"/>
            <a:ext cx="5702843" cy="1085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Problem Statement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12338" y="2129375"/>
            <a:ext cx="16716762" cy="815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9960" indent="-314980" lvl="1">
              <a:lnSpc>
                <a:spcPts val="4084"/>
              </a:lnSpc>
              <a:buFont typeface="Arial"/>
              <a:buChar char="•"/>
            </a:pPr>
            <a:r>
              <a:rPr lang="en-US" sz="291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In-vehicle air quality is often overlooked, with harmful gases and pollutants circulating without passengers' awareness.</a:t>
            </a:r>
          </a:p>
          <a:p>
            <a:pPr algn="l" marL="629960" indent="-314980" lvl="1">
              <a:lnSpc>
                <a:spcPts val="4084"/>
              </a:lnSpc>
              <a:buFont typeface="Arial"/>
              <a:buChar char="•"/>
            </a:pPr>
            <a:r>
              <a:rPr lang="en-US" sz="291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These contaminants can negatively impact passengers' health, especially during long travels.</a:t>
            </a:r>
          </a:p>
          <a:p>
            <a:pPr algn="l" marL="629960" indent="-314980" lvl="1">
              <a:lnSpc>
                <a:spcPts val="4084"/>
              </a:lnSpc>
              <a:buFont typeface="Arial"/>
              <a:buChar char="•"/>
            </a:pPr>
            <a:r>
              <a:rPr lang="en-US" sz="291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Most vehicles lack real-time air quality monitoring systems for tracking air quality inside cabins.</a:t>
            </a:r>
          </a:p>
          <a:p>
            <a:pPr algn="l" marL="629960" indent="-314980" lvl="1">
              <a:lnSpc>
                <a:spcPts val="4084"/>
              </a:lnSpc>
              <a:buFont typeface="Arial"/>
              <a:buChar char="•"/>
            </a:pPr>
            <a:r>
              <a:rPr lang="en-US" sz="291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This project aims to develop a prototype system that continuously monitors air quality within the vehicle.</a:t>
            </a:r>
          </a:p>
          <a:p>
            <a:pPr algn="l" marL="629960" indent="-314980" lvl="1">
              <a:lnSpc>
                <a:spcPts val="4084"/>
              </a:lnSpc>
              <a:buFont typeface="Arial"/>
              <a:buChar char="•"/>
            </a:pPr>
            <a:r>
              <a:rPr lang="en-US" sz="291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Provides real-time data via a smartphone app, allowing passengers to monitor the air they breathe.</a:t>
            </a:r>
          </a:p>
          <a:p>
            <a:pPr algn="l" marL="629960" indent="-314980" lvl="1">
              <a:lnSpc>
                <a:spcPts val="4084"/>
              </a:lnSpc>
              <a:buFont typeface="Arial"/>
              <a:buChar char="•"/>
            </a:pPr>
            <a:r>
              <a:rPr lang="en-US" sz="291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Integrates sensors for air quality, temperature, humidity, and gas levels, along with a microcontroller for data processing.</a:t>
            </a:r>
          </a:p>
          <a:p>
            <a:pPr algn="l" marL="629960" indent="-314980" lvl="1">
              <a:lnSpc>
                <a:spcPts val="4084"/>
              </a:lnSpc>
              <a:buFont typeface="Arial"/>
              <a:buChar char="•"/>
            </a:pPr>
            <a:r>
              <a:rPr lang="en-US" sz="291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Uses HMAC SHA-256 authentication for secure data exchange.</a:t>
            </a:r>
          </a:p>
          <a:p>
            <a:pPr algn="l" marL="629960" indent="-314980" lvl="1">
              <a:lnSpc>
                <a:spcPts val="4084"/>
              </a:lnSpc>
              <a:buFont typeface="Arial"/>
              <a:buChar char="•"/>
            </a:pPr>
            <a:r>
              <a:rPr lang="en-US" sz="291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A reliable tool for real-time air quality monitoring, addressing health concerns and promoting awareness.</a:t>
            </a:r>
          </a:p>
          <a:p>
            <a:pPr algn="l">
              <a:lnSpc>
                <a:spcPts val="4084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2650" y="895350"/>
            <a:ext cx="5699119" cy="1243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49"/>
              </a:lnSpc>
              <a:spcBef>
                <a:spcPct val="0"/>
              </a:spcBef>
            </a:pPr>
            <a:r>
              <a:rPr lang="en-US" b="true" sz="7320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Architecture              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2538499"/>
            <a:ext cx="18288000" cy="671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MQ135  gas sensor is use</a:t>
            </a:r>
            <a:r>
              <a:rPr lang="en-US" sz="320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d to monitor air quality by detecting various pollutants in real-time, and a DHT22 sensor measures temperature and humidity.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The sensors are connected to an ESP32 board which processes the data and perform hashing and then sends it to the server  via the Wi-Fi module.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The Blynk app displays the temperature,humidity, and an overall air quality level, which is based on the combined readings from the gas sensors.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Individual gas concentrations are not displayed separately on the Blynk app.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Data is also shown on an LCD display, which provides real-time readings of overall air quality, temperature, and humidity.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The system enables continuous monitoring of air quality, temperature, and humidity, where higher readings indicate worse air quality.</a:t>
            </a:r>
          </a:p>
          <a:p>
            <a:pPr algn="l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2650" y="895350"/>
            <a:ext cx="4995727" cy="1242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47"/>
              </a:lnSpc>
              <a:spcBef>
                <a:spcPct val="0"/>
              </a:spcBef>
            </a:pPr>
            <a:r>
              <a:rPr lang="en-US" b="true" sz="731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Architecture    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2747080"/>
            <a:ext cx="18288000" cy="682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2"/>
              </a:lnSpc>
            </a:pPr>
            <a:r>
              <a:rPr lang="en-US" sz="3244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Security Enhancement:</a:t>
            </a:r>
          </a:p>
          <a:p>
            <a:pPr algn="l" marL="700542" indent="-350271" lvl="1">
              <a:lnSpc>
                <a:spcPts val="4542"/>
              </a:lnSpc>
              <a:buFont typeface="Arial"/>
              <a:buChar char="•"/>
            </a:pPr>
            <a:r>
              <a:rPr lang="en-US" sz="3244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HMAC SHA256 Authentication: Secures communication between the ESP32 sensors and a middleware server.</a:t>
            </a:r>
          </a:p>
          <a:p>
            <a:pPr algn="l" marL="700542" indent="-350271" lvl="1">
              <a:lnSpc>
                <a:spcPts val="4542"/>
              </a:lnSpc>
              <a:buFont typeface="Arial"/>
              <a:buChar char="•"/>
            </a:pPr>
            <a:r>
              <a:rPr lang="en-US" sz="3244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Data Integrity: Ensures that the sensor data is authenticated and tamper-proof before being transmitted to the Blynk app.</a:t>
            </a:r>
          </a:p>
          <a:p>
            <a:pPr algn="l" marL="700542" indent="-350271" lvl="1">
              <a:lnSpc>
                <a:spcPts val="4542"/>
              </a:lnSpc>
              <a:buFont typeface="Arial"/>
              <a:buChar char="•"/>
            </a:pPr>
            <a:r>
              <a:rPr lang="en-US" sz="3244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Secure Transmission: Authenticated and encrypted data is transferred over Wi-Fi to prevent unauthorized access or tampering.</a:t>
            </a:r>
          </a:p>
          <a:p>
            <a:pPr algn="l">
              <a:lnSpc>
                <a:spcPts val="4542"/>
              </a:lnSpc>
            </a:pPr>
          </a:p>
          <a:p>
            <a:pPr algn="l">
              <a:lnSpc>
                <a:spcPts val="4542"/>
              </a:lnSpc>
            </a:pPr>
            <a:r>
              <a:rPr lang="en-US" sz="3244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</a:t>
            </a:r>
            <a:r>
              <a:rPr lang="en-US" sz="3244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Outcome:</a:t>
            </a:r>
          </a:p>
          <a:p>
            <a:pPr algn="l" marL="700542" indent="-350271" lvl="1">
              <a:lnSpc>
                <a:spcPts val="4542"/>
              </a:lnSpc>
              <a:buFont typeface="Arial"/>
              <a:buChar char="•"/>
            </a:pPr>
            <a:r>
              <a:rPr lang="en-US" sz="3244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The system continuously monitors air quality, temperature, and humidity, with secured real-time data transmitted to the Blynk app for remote monitoring.</a:t>
            </a:r>
          </a:p>
          <a:p>
            <a:pPr algn="l">
              <a:lnSpc>
                <a:spcPts val="454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DAGWE6xSefM</dc:identifier>
  <dcterms:modified xsi:type="dcterms:W3CDTF">2011-08-01T06:04:30Z</dcterms:modified>
  <cp:revision>1</cp:revision>
  <dc:title>WSN</dc:title>
</cp:coreProperties>
</file>